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554" r:id="rId2"/>
    <p:sldId id="555" r:id="rId3"/>
    <p:sldId id="556" r:id="rId4"/>
    <p:sldId id="557" r:id="rId5"/>
    <p:sldId id="558" r:id="rId6"/>
    <p:sldId id="559" r:id="rId7"/>
    <p:sldId id="560" r:id="rId8"/>
    <p:sldId id="561" r:id="rId9"/>
    <p:sldId id="562" r:id="rId10"/>
    <p:sldId id="563" r:id="rId11"/>
    <p:sldId id="564" r:id="rId12"/>
    <p:sldId id="565" r:id="rId13"/>
    <p:sldId id="566" r:id="rId14"/>
    <p:sldId id="567" r:id="rId15"/>
    <p:sldId id="568" r:id="rId16"/>
    <p:sldId id="569" r:id="rId17"/>
    <p:sldId id="570" r:id="rId18"/>
    <p:sldId id="571" r:id="rId19"/>
    <p:sldId id="572" r:id="rId20"/>
    <p:sldId id="573" r:id="rId21"/>
    <p:sldId id="574" r:id="rId22"/>
    <p:sldId id="575" r:id="rId23"/>
    <p:sldId id="576" r:id="rId24"/>
    <p:sldId id="577" r:id="rId25"/>
    <p:sldId id="578" r:id="rId26"/>
    <p:sldId id="579" r:id="rId27"/>
    <p:sldId id="580" r:id="rId28"/>
    <p:sldId id="581" r:id="rId29"/>
    <p:sldId id="582" r:id="rId30"/>
    <p:sldId id="583" r:id="rId31"/>
    <p:sldId id="584" r:id="rId32"/>
    <p:sldId id="585" r:id="rId33"/>
    <p:sldId id="586" r:id="rId34"/>
    <p:sldId id="587" r:id="rId35"/>
    <p:sldId id="588" r:id="rId36"/>
    <p:sldId id="589" r:id="rId37"/>
    <p:sldId id="590" r:id="rId38"/>
    <p:sldId id="591" r:id="rId39"/>
    <p:sldId id="592" r:id="rId40"/>
    <p:sldId id="593" r:id="rId41"/>
    <p:sldId id="594" r:id="rId42"/>
    <p:sldId id="595" r:id="rId43"/>
    <p:sldId id="596" r:id="rId44"/>
    <p:sldId id="597" r:id="rId45"/>
    <p:sldId id="598" r:id="rId46"/>
    <p:sldId id="599" r:id="rId47"/>
    <p:sldId id="600" r:id="rId48"/>
    <p:sldId id="601" r:id="rId49"/>
    <p:sldId id="602" r:id="rId50"/>
    <p:sldId id="603" r:id="rId51"/>
    <p:sldId id="604" r:id="rId52"/>
    <p:sldId id="605" r:id="rId53"/>
    <p:sldId id="606" r:id="rId54"/>
    <p:sldId id="607" r:id="rId55"/>
    <p:sldId id="608" r:id="rId56"/>
    <p:sldId id="609" r:id="rId57"/>
    <p:sldId id="610" r:id="rId58"/>
    <p:sldId id="611" r:id="rId59"/>
    <p:sldId id="612" r:id="rId60"/>
    <p:sldId id="613" r:id="rId61"/>
    <p:sldId id="614" r:id="rId62"/>
    <p:sldId id="615" r:id="rId63"/>
    <p:sldId id="616" r:id="rId64"/>
    <p:sldId id="617" r:id="rId65"/>
    <p:sldId id="618" r:id="rId66"/>
    <p:sldId id="619" r:id="rId67"/>
    <p:sldId id="620" r:id="rId68"/>
    <p:sldId id="621" r:id="rId69"/>
    <p:sldId id="622" r:id="rId70"/>
    <p:sldId id="623" r:id="rId71"/>
    <p:sldId id="624" r:id="rId72"/>
    <p:sldId id="625" r:id="rId73"/>
    <p:sldId id="626" r:id="rId74"/>
  </p:sldIdLst>
  <p:sldSz cx="12801600" cy="9601200" type="A3"/>
  <p:notesSz cx="6858000" cy="9144000"/>
  <p:defaultTextStyle>
    <a:defPPr>
      <a:defRPr lang="ko-KR"/>
    </a:defPPr>
    <a:lvl1pPr marL="0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1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BEE6C-34AB-4ADB-ADC2-D535ACB34043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11BD9-FCF2-4C57-86FA-1179264EA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8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97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로컬 </a:t>
            </a:r>
            <a:r>
              <a:rPr lang="ko-KR" altLang="en-US" dirty="0" err="1" smtClean="0"/>
              <a:t>테스트넷을</a:t>
            </a:r>
            <a:r>
              <a:rPr lang="ko-KR" altLang="en-US" dirty="0" smtClean="0"/>
              <a:t> 기동한다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  <a:p>
            <a:r>
              <a:rPr lang="ko-KR" altLang="en-US" dirty="0" smtClean="0"/>
              <a:t>이후 </a:t>
            </a:r>
            <a:r>
              <a:rPr lang="en-US" altLang="ko-KR" dirty="0" smtClean="0"/>
              <a:t>bitcoin-cli </a:t>
            </a:r>
            <a:r>
              <a:rPr lang="ko-KR" altLang="en-US" dirty="0" smtClean="0"/>
              <a:t>명령어를 이용하여 </a:t>
            </a:r>
            <a:r>
              <a:rPr lang="en-US" altLang="ko-KR" dirty="0" smtClean="0"/>
              <a:t>101</a:t>
            </a:r>
            <a:r>
              <a:rPr lang="ko-KR" altLang="en-US" dirty="0" smtClean="0"/>
              <a:t>개의 블록을 생성한다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  <a:p>
            <a:r>
              <a:rPr lang="ko-KR" altLang="en-US" dirty="0" smtClean="0"/>
              <a:t>화면에 보여지는 문자열들은 한 행마다 하나의 블록 </a:t>
            </a:r>
            <a:r>
              <a:rPr lang="ko-KR" altLang="en-US" dirty="0" err="1" smtClean="0"/>
              <a:t>해시값을</a:t>
            </a:r>
            <a:r>
              <a:rPr lang="ko-KR" altLang="en-US" dirty="0" smtClean="0"/>
              <a:t> 표현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  <a:p>
            <a:r>
              <a:rPr lang="ko-KR" altLang="en-US" dirty="0" smtClean="0"/>
              <a:t>비트코인은 보상을 받은 후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블록이 경과하지 않으면 송금 등에 이용할 수 없다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</a:t>
            </a:r>
            <a:r>
              <a:rPr lang="en-US" altLang="ko-KR" dirty="0" smtClean="0"/>
              <a:t>101</a:t>
            </a:r>
            <a:r>
              <a:rPr lang="ko-KR" altLang="en-US" dirty="0" smtClean="0"/>
              <a:t>개의 블록을 생성하면 보상으로 </a:t>
            </a:r>
            <a:r>
              <a:rPr lang="en-US" altLang="ko-KR" dirty="0" smtClean="0"/>
              <a:t>50BTC</a:t>
            </a:r>
            <a:r>
              <a:rPr lang="ko-KR" altLang="en-US" dirty="0" smtClean="0"/>
              <a:t>를 받음</a:t>
            </a:r>
            <a:r>
              <a:rPr lang="en-US" altLang="ko-KR" dirty="0" smtClean="0"/>
              <a:t>. (</a:t>
            </a:r>
            <a:r>
              <a:rPr lang="en-US" altLang="ko-KR" dirty="0" err="1" smtClean="0"/>
              <a:t>main</a:t>
            </a:r>
            <a:r>
              <a:rPr lang="en-US" altLang="ko-KR" baseline="0" dirty="0" err="1" smtClean="0"/>
              <a:t>net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에서는 한 블록당 보상은 </a:t>
            </a:r>
            <a:r>
              <a:rPr lang="en-US" altLang="ko-KR" baseline="0" dirty="0" smtClean="0"/>
              <a:t>12.5BTC)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송금 등의 트랜잭션이 확정되어 거래된 비트코인을 이용하기 위해서는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개 블록이 경과되어야 함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이는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시간 정도가 소요됨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17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해당 명령어로 채굴자의 잔고 확인이 가능 </a:t>
            </a:r>
            <a:r>
              <a:rPr lang="en-US" altLang="ko-KR" dirty="0" smtClean="0"/>
              <a:t>-&gt;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첫 번째 블록에 대한 보상을 </a:t>
            </a:r>
            <a:r>
              <a:rPr lang="en-US" altLang="ko-KR" baseline="0" dirty="0" smtClean="0"/>
              <a:t>101</a:t>
            </a:r>
            <a:r>
              <a:rPr lang="ko-KR" altLang="en-US" baseline="0" dirty="0" smtClean="0"/>
              <a:t>번째 블록이 </a:t>
            </a:r>
            <a:r>
              <a:rPr lang="ko-KR" altLang="en-US" baseline="0" dirty="0" err="1" smtClean="0"/>
              <a:t>생성되므로써</a:t>
            </a:r>
            <a:r>
              <a:rPr lang="ko-KR" altLang="en-US" baseline="0" dirty="0" smtClean="0"/>
              <a:t> 받음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해당 명령어로 새로운 계좌를 생성하면 계좌의 주소가 나타남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New_address</a:t>
            </a:r>
            <a:r>
              <a:rPr lang="ko-KR" altLang="en-US" baseline="0" dirty="0" smtClean="0"/>
              <a:t>라는 이름으로 </a:t>
            </a:r>
            <a:r>
              <a:rPr lang="ko-KR" altLang="en-US" baseline="0" dirty="0" err="1" smtClean="0"/>
              <a:t>라벨링을</a:t>
            </a:r>
            <a:r>
              <a:rPr lang="ko-KR" altLang="en-US" baseline="0" dirty="0" smtClean="0"/>
              <a:t> 해줌</a:t>
            </a:r>
            <a:endParaRPr lang="en-US" altLang="ko-KR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75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채굴자가 </a:t>
            </a:r>
            <a:r>
              <a:rPr lang="en-US" altLang="ko-KR" baseline="0" dirty="0" err="1" smtClean="0"/>
              <a:t>new_addres</a:t>
            </a:r>
            <a:r>
              <a:rPr lang="ko-KR" altLang="en-US" baseline="0" dirty="0" smtClean="0"/>
              <a:t>라는 계좌에 </a:t>
            </a:r>
            <a:r>
              <a:rPr lang="en-US" altLang="ko-KR" baseline="0" dirty="0" smtClean="0"/>
              <a:t>10BTC</a:t>
            </a:r>
            <a:r>
              <a:rPr lang="ko-KR" altLang="en-US" baseline="0" dirty="0" smtClean="0"/>
              <a:t>를 송금하는 트랜잭션이 생성되고 해당 트랜잭션의 </a:t>
            </a:r>
            <a:r>
              <a:rPr lang="en-US" altLang="ko-KR" baseline="0" dirty="0" smtClean="0"/>
              <a:t>ID</a:t>
            </a:r>
            <a:r>
              <a:rPr lang="ko-KR" altLang="en-US" baseline="0" dirty="0" smtClean="0"/>
              <a:t>가 부여됨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이후 현재 확정된 트랜잭션에 대해 검색하는 해당 명령어를 작성하는데 방금 송금한 트랜잭션이 없다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아직 확정이 되지 않았음을 알 수 있음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미확정된</a:t>
            </a:r>
            <a:r>
              <a:rPr lang="ko-KR" altLang="en-US" baseline="0" dirty="0" smtClean="0"/>
              <a:t> 트랜잭션을 보는 명령어는 저기 명령어에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하나만 붙여주면 됨</a:t>
            </a:r>
            <a:endParaRPr lang="en-US" altLang="ko-KR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4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해당 명령어를 입력하면 아직 확정이 되지 않은 트랜잭션의 내역이 나옴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방금 송금 트랜잭션을 확인할 수 있음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두 개로 나뉘어져 있는데 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위에 해당하는 것은 </a:t>
            </a:r>
            <a:r>
              <a:rPr lang="ko-KR" altLang="en-US" baseline="0" dirty="0" err="1" smtClean="0"/>
              <a:t>채굴자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송금한 계좌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의 트랜잭션에 대한 정보를 보여줌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지갑 주소와 송금을 하고 난 뒤에 잔액 </a:t>
            </a:r>
            <a:r>
              <a:rPr lang="en-US" altLang="ko-KR" baseline="0" dirty="0" smtClean="0"/>
              <a:t>(50BTC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10BTC</a:t>
            </a:r>
            <a:r>
              <a:rPr lang="ko-KR" altLang="en-US" baseline="0" dirty="0" smtClean="0"/>
              <a:t>를 송금했으니 </a:t>
            </a:r>
            <a:r>
              <a:rPr lang="en-US" altLang="ko-KR" baseline="0" dirty="0" smtClean="0"/>
              <a:t>40BTC</a:t>
            </a:r>
            <a:r>
              <a:rPr lang="ko-KR" altLang="en-US" baseline="0" dirty="0" smtClean="0"/>
              <a:t>가 남아있는 모습</a:t>
            </a:r>
            <a:r>
              <a:rPr lang="en-US" altLang="ko-KR" baseline="0" dirty="0" smtClean="0"/>
              <a:t>)</a:t>
            </a:r>
          </a:p>
          <a:p>
            <a:endParaRPr lang="en-US" baseline="0" dirty="0" smtClean="0"/>
          </a:p>
          <a:p>
            <a:r>
              <a:rPr lang="ko-KR" altLang="en-US" baseline="0" dirty="0" smtClean="0"/>
              <a:t>그리고 밑의 내용은 송금을 받은 </a:t>
            </a:r>
            <a:r>
              <a:rPr lang="en-US" altLang="ko-KR" baseline="0" dirty="0" err="1" smtClean="0"/>
              <a:t>new_address</a:t>
            </a:r>
            <a:r>
              <a:rPr lang="ko-KR" altLang="en-US" baseline="0" dirty="0" smtClean="0"/>
              <a:t>의 정보를 보여줌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10BTC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송금받은것을</a:t>
            </a:r>
            <a:r>
              <a:rPr lang="ko-KR" altLang="en-US" baseline="0" dirty="0" smtClean="0"/>
              <a:t> 확인할 수 있음</a:t>
            </a:r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98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채굴자의 잔고를 확인해보면 </a:t>
            </a:r>
            <a:r>
              <a:rPr lang="en-US" altLang="ko-KR" baseline="0" dirty="0" smtClean="0"/>
              <a:t>10BTC</a:t>
            </a:r>
            <a:r>
              <a:rPr lang="ko-KR" altLang="en-US" baseline="0" dirty="0" smtClean="0"/>
              <a:t>을 이체한 수수료만 빠져나갔음이 확인 가능</a:t>
            </a:r>
            <a:endParaRPr lang="en-US" altLang="ko-KR" baseline="0" dirty="0" smtClean="0"/>
          </a:p>
          <a:p>
            <a:endParaRPr lang="en-US" baseline="0" dirty="0" smtClean="0"/>
          </a:p>
          <a:p>
            <a:r>
              <a:rPr lang="ko-KR" altLang="en-US" baseline="0" dirty="0" smtClean="0"/>
              <a:t>이후 채굴자가 블록을 한 개 더 생성시 일전의 송금 트랜잭션이 확정이 됨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실제 </a:t>
            </a:r>
            <a:r>
              <a:rPr lang="en-US" altLang="ko-KR" baseline="0" dirty="0" err="1" smtClean="0"/>
              <a:t>mainnet</a:t>
            </a:r>
            <a:r>
              <a:rPr lang="ko-KR" altLang="en-US" baseline="0" dirty="0" smtClean="0"/>
              <a:t>에서는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개 블록 이후에 확정이 </a:t>
            </a:r>
            <a:r>
              <a:rPr lang="ko-KR" altLang="en-US" baseline="0" dirty="0" err="1" smtClean="0"/>
              <a:t>됌</a:t>
            </a:r>
            <a:r>
              <a:rPr lang="en-US" altLang="ko-KR" baseline="0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1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트랜잭션이 확정이 되고 나면 송금이 </a:t>
            </a:r>
            <a:r>
              <a:rPr lang="ko-KR" altLang="en-US" baseline="0" dirty="0" err="1" smtClean="0"/>
              <a:t>완료된것을</a:t>
            </a:r>
            <a:r>
              <a:rPr lang="ko-KR" altLang="en-US" baseline="0" dirty="0" smtClean="0"/>
              <a:t> 확인할 수 있음</a:t>
            </a:r>
            <a:r>
              <a:rPr lang="en-US" altLang="ko-KR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0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9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89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2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38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블록에는 트랜잭션 데이터 및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자산증명이 올라가고 자산이 가장 큰 블록체인을 가장 </a:t>
            </a:r>
            <a:r>
              <a:rPr lang="ko-KR" altLang="en-US" dirty="0" err="1" smtClean="0"/>
              <a:t>정당항</a:t>
            </a:r>
            <a:r>
              <a:rPr lang="ko-KR" altLang="en-US" dirty="0" smtClean="0"/>
              <a:t> 블록체인으로 합의하기로 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자산이 많은 사용자일 경우 화폐가치를 지키기 위해 부정한 블록을 선택하지 </a:t>
            </a:r>
            <a:r>
              <a:rPr lang="ko-KR" altLang="en-US" dirty="0" err="1" smtClean="0"/>
              <a:t>않을거라는</a:t>
            </a:r>
            <a:r>
              <a:rPr lang="ko-KR" altLang="en-US" dirty="0" smtClean="0"/>
              <a:t> 점에 착안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86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6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83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B0ABF-5334-4BC3-BD5D-9EBBAF75ED7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7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71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8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86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38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9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24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88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89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04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50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84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72295-0484-4874-8594-4C30C5F80F08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DD9D6-7B32-44AB-A96C-5B3F763F1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88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1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rod.danawa.com/list/?cate=112766&amp;logger_kw=ca_main_more" TargetMode="External"/><Relationship Id="rId2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kccmall.co.kr/product/detail.html?product_no=703&amp;cate_no=61&amp;display_group=1" TargetMode="External"/><Relationship Id="rId13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hyperlink" Target="http://wkccmall.co.kr/product/detail.html?product_no=713&amp;cate_no=61&amp;display_group=1" TargetMode="External"/><Relationship Id="rId2" Type="http://schemas.openxmlformats.org/officeDocument/2006/relationships/hyperlink" Target="http://wkccmall.co.kr/product/detail.html?product_no=728&amp;cate_no=61&amp;display_group=1" TargetMode="External"/><Relationship Id="rId16" Type="http://schemas.openxmlformats.org/officeDocument/2006/relationships/hyperlink" Target="http://wkccmall.co.kr/product/list.html?cate_no=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kccmall.co.kr/product/detail.html?product_no=669&amp;cate_no=61&amp;display_group=1" TargetMode="Externa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10" Type="http://schemas.openxmlformats.org/officeDocument/2006/relationships/hyperlink" Target="http://wkccmall.co.kr/product/detail.html?product_no=684&amp;cate_no=61&amp;display_group=1" TargetMode="External"/><Relationship Id="rId4" Type="http://schemas.openxmlformats.org/officeDocument/2006/relationships/hyperlink" Target="http://wkccmall.co.kr/product/detail.html?product_no=690&amp;cate_no=61&amp;display_group=1" TargetMode="External"/><Relationship Id="rId9" Type="http://schemas.openxmlformats.org/officeDocument/2006/relationships/slide" Target="slide10.xml"/><Relationship Id="rId14" Type="http://schemas.openxmlformats.org/officeDocument/2006/relationships/hyperlink" Target="http://wkccmall.co.kr/product/detail.html?product_no=715&amp;cate_no=61&amp;display_group=1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hyperlink" Target="http://prod.danawa.com/info/?pcode=5118480&amp;cate=112766" TargetMode="External"/><Relationship Id="rId3" Type="http://schemas.openxmlformats.org/officeDocument/2006/relationships/slide" Target="slide23.xml"/><Relationship Id="rId7" Type="http://schemas.openxmlformats.org/officeDocument/2006/relationships/hyperlink" Target="http://prod.danawa.com/info/?pcode=5483654&amp;cate=112766" TargetMode="External"/><Relationship Id="rId12" Type="http://schemas.openxmlformats.org/officeDocument/2006/relationships/slide" Target="slide20.xml"/><Relationship Id="rId2" Type="http://schemas.openxmlformats.org/officeDocument/2006/relationships/hyperlink" Target="http://www.11st.co.kr/product/SellerProductDetail.tmall?method=getSellerProductDetail&amp;prdNo=1690391252&amp;service_id=pcdn&amp;utm_term=&amp;utm_campaign=%B4%D9%B3%AA%BF%CD%3e%B8%DE%C0%CE%3e%B8%F4%B8%ED%C0%CC%B9%CC%C1%F6&amp;utm_source=%B4%D9%B3%AA%BF%CD_PCS&amp;utm_medium=%B0%A1%B0%DD%BA%F1%B1%B3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hyperlink" Target="http://prod.danawa.com/info/?pcode=5084248&amp;cate=112766" TargetMode="External"/><Relationship Id="rId5" Type="http://schemas.openxmlformats.org/officeDocument/2006/relationships/hyperlink" Target="http://prod.danawa.com/info/?pcode=4946832&amp;cate=112766" TargetMode="Externa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hyperlink" Target="http://prod.danawa.com/info/?pcode=4893499&amp;cate=112766" TargetMode="External"/><Relationship Id="rId9" Type="http://schemas.openxmlformats.org/officeDocument/2006/relationships/hyperlink" Target="http://prod.danawa.com/info/?pcode=5399611&amp;cate=112766" TargetMode="External"/><Relationship Id="rId14" Type="http://schemas.openxmlformats.org/officeDocument/2006/relationships/hyperlink" Target="http://prod.danawa.com/info/?pcode=5062505&amp;cate=112766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ubenchmark.net/high_end_cpus.html" TargetMode="External"/><Relationship Id="rId2" Type="http://schemas.openxmlformats.org/officeDocument/2006/relationships/hyperlink" Target="https://www.cpubenchmark.net/high_end_cpus.ht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723850"/>
            <a:ext cx="10084016" cy="82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0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20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72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7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43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9940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올인원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PC </a:t>
            </a:r>
            <a:r>
              <a:rPr lang="ko-KR" altLang="en-US" b="1" dirty="0" smtClean="0"/>
              <a:t>조사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3150" y="2366964"/>
          <a:ext cx="11093450" cy="47942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6682">
                  <a:extLst>
                    <a:ext uri="{9D8B030D-6E8A-4147-A177-3AD203B41FA5}">
                      <a16:colId xmlns:a16="http://schemas.microsoft.com/office/drawing/2014/main" xmlns="" val="3250500425"/>
                    </a:ext>
                  </a:extLst>
                </a:gridCol>
                <a:gridCol w="2443279">
                  <a:extLst>
                    <a:ext uri="{9D8B030D-6E8A-4147-A177-3AD203B41FA5}">
                      <a16:colId xmlns:a16="http://schemas.microsoft.com/office/drawing/2014/main" xmlns="" val="548251601"/>
                    </a:ext>
                  </a:extLst>
                </a:gridCol>
                <a:gridCol w="1954889">
                  <a:extLst>
                    <a:ext uri="{9D8B030D-6E8A-4147-A177-3AD203B41FA5}">
                      <a16:colId xmlns:a16="http://schemas.microsoft.com/office/drawing/2014/main" xmlns="" val="1909968529"/>
                    </a:ext>
                  </a:extLst>
                </a:gridCol>
                <a:gridCol w="2535238">
                  <a:extLst>
                    <a:ext uri="{9D8B030D-6E8A-4147-A177-3AD203B41FA5}">
                      <a16:colId xmlns:a16="http://schemas.microsoft.com/office/drawing/2014/main" xmlns="" val="3897702194"/>
                    </a:ext>
                  </a:extLst>
                </a:gridCol>
                <a:gridCol w="2773362">
                  <a:extLst>
                    <a:ext uri="{9D8B030D-6E8A-4147-A177-3AD203B41FA5}">
                      <a16:colId xmlns:a16="http://schemas.microsoft.com/office/drawing/2014/main" xmlns="" val="1758870586"/>
                    </a:ext>
                  </a:extLst>
                </a:gridCol>
              </a:tblGrid>
              <a:tr h="8881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코리아정보통신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HP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ASUS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Samsung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17190154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장점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23~55</a:t>
                      </a:r>
                      <a:r>
                        <a:rPr lang="ko-KR" altLang="en-US" sz="2400" dirty="0" smtClean="0"/>
                        <a:t>인치</a:t>
                      </a:r>
                      <a:r>
                        <a:rPr lang="ko-KR" altLang="en-US" sz="2400" baseline="0" dirty="0" smtClean="0"/>
                        <a:t> 다양하게 판매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제품 군 다수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UHD</a:t>
                      </a:r>
                      <a:r>
                        <a:rPr lang="en-US" altLang="ko-KR" sz="2400" baseline="0" dirty="0" smtClean="0"/>
                        <a:t> </a:t>
                      </a:r>
                      <a:r>
                        <a:rPr lang="ko-KR" altLang="en-US" sz="2400" baseline="0" dirty="0" smtClean="0"/>
                        <a:t>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46015890"/>
                  </a:ext>
                </a:extLst>
              </a:tr>
              <a:tr h="103828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전 제품 </a:t>
                      </a:r>
                      <a:r>
                        <a:rPr lang="en-US" altLang="ko-KR" sz="2400" dirty="0" smtClean="0"/>
                        <a:t>VESA </a:t>
                      </a:r>
                      <a:r>
                        <a:rPr lang="ko-KR" altLang="en-US" sz="2400" dirty="0" smtClean="0"/>
                        <a:t>홀 제공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</a:t>
                      </a:r>
                      <a:r>
                        <a:rPr lang="en-US" altLang="ko-KR" sz="2400" baseline="0" dirty="0" smtClean="0"/>
                        <a:t> Point </a:t>
                      </a:r>
                      <a:r>
                        <a:rPr lang="ko-KR" altLang="en-US" sz="2400" baseline="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86821908"/>
                  </a:ext>
                </a:extLst>
              </a:tr>
              <a:tr h="12526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 smtClean="0"/>
                        <a:t>단점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2, 6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24, 27 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24,</a:t>
                      </a:r>
                      <a:r>
                        <a:rPr lang="en-US" altLang="ko-KR" sz="2400" baseline="0" dirty="0" smtClean="0"/>
                        <a:t> 27 </a:t>
                      </a:r>
                      <a:r>
                        <a:rPr lang="ko-KR" altLang="en-US" sz="2400" baseline="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24</a:t>
                      </a:r>
                      <a:r>
                        <a:rPr lang="ko-KR" altLang="en-US" sz="2400" dirty="0" smtClean="0"/>
                        <a:t>인치 제품만 존재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362013"/>
                  </a:ext>
                </a:extLst>
              </a:tr>
              <a:tr h="57682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성능</a:t>
                      </a:r>
                      <a:r>
                        <a:rPr lang="ko-KR" altLang="en-US" sz="2400" baseline="0" dirty="0" smtClean="0"/>
                        <a:t> 군 일정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3 Point </a:t>
                      </a:r>
                      <a:r>
                        <a:rPr lang="ko-KR" altLang="en-US" sz="2400" dirty="0" smtClean="0"/>
                        <a:t>터치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3263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29369" y="7487334"/>
            <a:ext cx="8194842" cy="172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코리아 정보통신</a:t>
            </a:r>
            <a:endParaRPr lang="en-US" altLang="ko-KR" dirty="0" smtClean="0"/>
          </a:p>
          <a:p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http://wkccmall.co.kr/product/list.html?cate_no=61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다나와</a:t>
            </a:r>
            <a:r>
              <a:rPr lang="ko-KR" altLang="en-US" dirty="0" smtClean="0"/>
              <a:t> 일체형 </a:t>
            </a:r>
            <a:r>
              <a:rPr lang="en-US" altLang="ko-KR" dirty="0" smtClean="0"/>
              <a:t>PC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://prod.danawa.com/list/?cate=112766&amp;logger_kw=ca_main_more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886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2"/>
          <a:ext cx="12385961" cy="928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:a16="http://schemas.microsoft.com/office/drawing/2014/main" xmlns="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xmlns="" val="3833296653"/>
                    </a:ext>
                  </a:extLst>
                </a:gridCol>
                <a:gridCol w="1092729">
                  <a:extLst>
                    <a:ext uri="{9D8B030D-6E8A-4147-A177-3AD203B41FA5}">
                      <a16:colId xmlns:a16="http://schemas.microsoft.com/office/drawing/2014/main" xmlns="" val="570764041"/>
                    </a:ext>
                  </a:extLst>
                </a:gridCol>
                <a:gridCol w="1531718">
                  <a:extLst>
                    <a:ext uri="{9D8B030D-6E8A-4147-A177-3AD203B41FA5}">
                      <a16:colId xmlns:a16="http://schemas.microsoft.com/office/drawing/2014/main" xmlns="" val="882605956"/>
                    </a:ext>
                  </a:extLst>
                </a:gridCol>
                <a:gridCol w="1852551">
                  <a:extLst>
                    <a:ext uri="{9D8B030D-6E8A-4147-A177-3AD203B41FA5}">
                      <a16:colId xmlns:a16="http://schemas.microsoft.com/office/drawing/2014/main" xmlns="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154125238"/>
                    </a:ext>
                  </a:extLst>
                </a:gridCol>
              </a:tblGrid>
              <a:tr h="626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안드로이드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23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2"/>
                        </a:rPr>
                        <a:t>형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3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안드로이드 </a:t>
                      </a:r>
                      <a:r>
                        <a:rPr lang="en-US" altLang="ko-KR" sz="1600" dirty="0" smtClean="0">
                          <a:latin typeface="+mj-ea"/>
                          <a:hlinkClick r:id="rId4"/>
                        </a:rPr>
                        <a:t>43</a:t>
                      </a:r>
                      <a:r>
                        <a:rPr lang="ko-KR" altLang="en-US" sz="1600" dirty="0" smtClean="0">
                          <a:latin typeface="+mj-ea"/>
                          <a:hlinkClick r:id="rId4"/>
                        </a:rPr>
                        <a:t>형 </a:t>
                      </a:r>
                      <a:r>
                        <a:rPr lang="en-US" altLang="ko-KR" sz="1600" dirty="0" smtClean="0">
                          <a:latin typeface="+mj-ea"/>
                          <a:hlinkClick r:id="rId5" action="ppaction://hlinksldjump"/>
                        </a:rPr>
                        <a:t>–(LINK)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고급형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 I5 23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6"/>
                        </a:rPr>
                        <a:t>형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7" action="ppaction://hlinksldjump"/>
                        </a:rPr>
                        <a:t>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고급형 </a:t>
                      </a:r>
                      <a:r>
                        <a:rPr lang="en-US" altLang="ko-KR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I5 32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8"/>
                        </a:rPr>
                        <a:t>형</a:t>
                      </a:r>
                      <a:r>
                        <a:rPr lang="ko-KR" altLang="en-US" sz="1600" b="1" i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9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I5 43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0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1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I5 49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2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3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고급형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I5 55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4"/>
                        </a:rPr>
                        <a:t>형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  <a:hlinkClick r:id="rId15" action="ppaction://hlinksldjump"/>
                        </a:rPr>
                        <a:t>–(LINK)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28418065"/>
                  </a:ext>
                </a:extLst>
              </a:tr>
              <a:tr h="1138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hlinkClick r:id="rId16"/>
                        </a:rPr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코리아정보통신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코리아정보통신</a:t>
                      </a: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606625387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001991031"/>
                  </a:ext>
                </a:extLst>
              </a:tr>
              <a:tr h="587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43(32, 49, 55)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43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49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55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789016062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 Point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6</a:t>
                      </a:r>
                      <a:r>
                        <a:rPr lang="en-US" altLang="ko-KR" sz="1900" baseline="0" dirty="0" smtClean="0"/>
                        <a:t> P</a:t>
                      </a:r>
                      <a:r>
                        <a:rPr lang="en-US" altLang="ko-KR" sz="1900" dirty="0" smtClean="0"/>
                        <a:t>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778597551"/>
                  </a:ext>
                </a:extLst>
              </a:tr>
              <a:tr h="1664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성능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err="1" smtClean="0"/>
                        <a:t>QuadCore</a:t>
                      </a:r>
                      <a:endParaRPr lang="en-US" altLang="ko-KR" sz="1900" baseline="0" dirty="0" smtClean="0"/>
                    </a:p>
                    <a:p>
                      <a:pPr latinLnBrk="1"/>
                      <a:r>
                        <a:rPr lang="en-US" altLang="ko-KR" sz="1900" baseline="0" dirty="0" smtClean="0"/>
                        <a:t>RAM 2G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Storage 8G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RK3288 </a:t>
                      </a:r>
                      <a:r>
                        <a:rPr lang="en-US" altLang="ko-KR" sz="1900" baseline="0" dirty="0" err="1" smtClean="0"/>
                        <a:t>QuadCore</a:t>
                      </a:r>
                      <a:r>
                        <a:rPr lang="en-US" altLang="ko-KR" sz="1900" baseline="0" dirty="0" smtClean="0"/>
                        <a:t> 1.8Ghz/32G/4G RAM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128G/8G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 i5 4200u/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 64G/4G</a:t>
                      </a:r>
                      <a:r>
                        <a:rPr lang="en-US" altLang="ko-KR" sz="1900" baseline="0" dirty="0" smtClean="0"/>
                        <a:t> RAM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651263133"/>
                  </a:ext>
                </a:extLst>
              </a:tr>
              <a:tr h="985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Android 4.4&amp;5.1 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501954029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HD/5ms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1892740"/>
                  </a:ext>
                </a:extLst>
              </a:tr>
              <a:tr h="726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15</a:t>
                      </a:r>
                      <a:r>
                        <a:rPr lang="ko-KR" altLang="en-US" sz="1900" dirty="0" smtClean="0"/>
                        <a:t>핀 </a:t>
                      </a:r>
                      <a:r>
                        <a:rPr lang="ko-KR" altLang="en-US" sz="1900" dirty="0" err="1" smtClean="0"/>
                        <a:t>시리얼포트</a:t>
                      </a:r>
                      <a:r>
                        <a:rPr lang="en-US" altLang="ko-KR" sz="1900" dirty="0" smtClean="0"/>
                        <a:t>(</a:t>
                      </a:r>
                      <a:r>
                        <a:rPr lang="ko-KR" altLang="en-US" sz="1900" dirty="0" smtClean="0"/>
                        <a:t>옵션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화사한 색감 밝기</a:t>
                      </a:r>
                      <a:r>
                        <a:rPr lang="en-US" altLang="ko-KR" sz="1900" baseline="0" dirty="0" smtClean="0"/>
                        <a:t> 350cd/m2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강화유리 </a:t>
                      </a:r>
                      <a:r>
                        <a:rPr lang="en-US" altLang="ko-KR" sz="1900" dirty="0" smtClean="0"/>
                        <a:t>4T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675254803"/>
                  </a:ext>
                </a:extLst>
              </a:tr>
              <a:tr h="6128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549,000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1,630,000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1,590,000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1,790,000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2,090,000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2,400,000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27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3758" y="165845"/>
          <a:ext cx="12385961" cy="915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78">
                  <a:extLst>
                    <a:ext uri="{9D8B030D-6E8A-4147-A177-3AD203B41FA5}">
                      <a16:colId xmlns:a16="http://schemas.microsoft.com/office/drawing/2014/main" xmlns="" val="250064143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xmlns="" val="3833296653"/>
                    </a:ext>
                  </a:extLst>
                </a:gridCol>
                <a:gridCol w="1516248">
                  <a:extLst>
                    <a:ext uri="{9D8B030D-6E8A-4147-A177-3AD203B41FA5}">
                      <a16:colId xmlns:a16="http://schemas.microsoft.com/office/drawing/2014/main" xmlns="" val="570764041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xmlns="" val="882605956"/>
                    </a:ext>
                  </a:extLst>
                </a:gridCol>
                <a:gridCol w="1373250">
                  <a:extLst>
                    <a:ext uri="{9D8B030D-6E8A-4147-A177-3AD203B41FA5}">
                      <a16:colId xmlns:a16="http://schemas.microsoft.com/office/drawing/2014/main" xmlns="" val="3624599322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23127869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91404618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xmlns="" val="4154125238"/>
                    </a:ext>
                  </a:extLst>
                </a:gridCol>
              </a:tblGrid>
              <a:tr h="948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 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2"/>
                        </a:rPr>
                        <a:t>] 24-a251KR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3" action="ppaction://hlinksldjump"/>
                        </a:rPr>
                        <a:t>(LINK)</a:t>
                      </a:r>
                      <a:endParaRPr lang="en-US" altLang="ko-KR" sz="1600" dirty="0" smtClean="0">
                        <a:latin typeface="+mj-ea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]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hlinkClick r:id="rId4"/>
                        </a:rPr>
                        <a:t>27-A252KR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5"/>
                        </a:rPr>
                        <a:t>27-A273KR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fontAlgn="t"/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6" action="ppaction://hlinksldjump"/>
                        </a:rPr>
                        <a:t>(LINK)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6012" marR="66675" marT="33338" marB="333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파빌리온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] 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7"/>
                        </a:rPr>
                        <a:t>27-R072KR</a:t>
                      </a:r>
                      <a:endParaRPr lang="en-US" altLang="ko-KR" sz="1600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/27-R073KR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8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엘리트원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] 800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9"/>
                        </a:rPr>
                        <a:t> G3 AIO - 8G3A77W10 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0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[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ZenAio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1"/>
                        </a:rPr>
                        <a:t>]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  <a:hlinkClick r:id="rId11"/>
                        </a:rPr>
                        <a:t>Z240ICGT-GF195X</a:t>
                      </a:r>
                      <a:r>
                        <a:rPr lang="en-US" altLang="ko-KR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[Zen </a:t>
                      </a:r>
                      <a:r>
                        <a:rPr lang="en-US" altLang="ko-KR" sz="16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AiO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hlinkClick r:id="rId13"/>
                        </a:rPr>
                        <a:t> Pro] Z240IEGK-GA035T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latin typeface="+mj-ea"/>
                        </a:rPr>
                        <a:t>– </a:t>
                      </a:r>
                      <a:r>
                        <a:rPr lang="en-US" altLang="ko-KR" sz="1600" dirty="0" smtClean="0">
                          <a:latin typeface="+mj-ea"/>
                          <a:hlinkClick r:id="rId12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[</a:t>
                      </a:r>
                      <a:r>
                        <a:rPr lang="ko-KR" altLang="en-US" sz="1600" b="1" kern="12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올인원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4"/>
                        </a:rPr>
                        <a:t>7 ]DM710A4M-L58S </a:t>
                      </a:r>
                      <a:r>
                        <a:rPr lang="en-US" altLang="ko-KR" sz="1600" b="1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1" kern="12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  <a:hlinkClick r:id="rId15" action="ppaction://hlinksldjump"/>
                        </a:rPr>
                        <a:t>(LINK)</a:t>
                      </a:r>
                      <a:endParaRPr lang="en-US" altLang="ko-KR" sz="1600" b="1" kern="12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28418065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제조사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HP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HP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ASUS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Samsung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606625387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벽걸이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001991031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인치</a:t>
                      </a:r>
                      <a:endParaRPr lang="en-US" altLang="ko-KR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27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24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78901606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멀티터치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10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</a:t>
                      </a:r>
                      <a:r>
                        <a:rPr lang="en-US" altLang="ko-KR" sz="1900" baseline="0" dirty="0" smtClean="0"/>
                        <a:t> Point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778597551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CPU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I5-7400T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aseline="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I5-7400T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/I7-7700T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I5-6400T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I7-7700T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smtClean="0"/>
                        <a:t>I5-7400T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651263133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Storage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HDD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2TB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 1TB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SSD</a:t>
                      </a:r>
                      <a:r>
                        <a:rPr lang="en-US" altLang="ko-KR" sz="1900" baseline="0" dirty="0" smtClean="0"/>
                        <a:t> 128GB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1TB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512GB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HDD</a:t>
                      </a:r>
                      <a:r>
                        <a:rPr lang="en-US" altLang="ko-KR" sz="1900" baseline="0" dirty="0" smtClean="0"/>
                        <a:t> 500GB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SSD 128GB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41447752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RAM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16GB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8GB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32GB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8GB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2115277206"/>
                  </a:ext>
                </a:extLst>
              </a:tr>
              <a:tr h="586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Graphic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ko-KR" altLang="en-US" sz="1900" baseline="0" dirty="0" smtClean="0"/>
                        <a:t> </a:t>
                      </a:r>
                      <a:r>
                        <a:rPr lang="en-US" altLang="ko-KR" sz="1900" baseline="0" dirty="0" smtClean="0"/>
                        <a:t>930A</a:t>
                      </a:r>
                    </a:p>
                    <a:p>
                      <a:pPr latinLnBrk="1"/>
                      <a:r>
                        <a:rPr lang="en-US" altLang="ko-KR" sz="1900" baseline="0" dirty="0" smtClean="0"/>
                        <a:t>/GeForce 930MX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AMD Radeon 530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 </a:t>
                      </a:r>
                      <a:r>
                        <a:rPr lang="en-US" altLang="ko-KR" sz="1900" dirty="0" smtClean="0"/>
                        <a:t>960M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aseline="0" dirty="0" smtClean="0"/>
                        <a:t>GeForce</a:t>
                      </a:r>
                      <a:r>
                        <a:rPr lang="en-US" altLang="ko-KR" sz="1900" dirty="0" smtClean="0"/>
                        <a:t> 1050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Intel</a:t>
                      </a:r>
                      <a:r>
                        <a:rPr lang="ko-KR" altLang="en-US" sz="1900" dirty="0" smtClean="0"/>
                        <a:t> </a:t>
                      </a:r>
                      <a:r>
                        <a:rPr lang="en-US" altLang="ko-KR" sz="1900" dirty="0" smtClean="0"/>
                        <a:t>HD Graphics 630(</a:t>
                      </a:r>
                      <a:r>
                        <a:rPr lang="ko-KR" altLang="en-US" sz="1900" dirty="0" smtClean="0"/>
                        <a:t>내장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 smtClean="0"/>
                    </a:p>
                    <a:p>
                      <a:pPr latinLnBrk="1"/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131703892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OS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Win10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501954029"/>
                  </a:ext>
                </a:extLst>
              </a:tr>
              <a:tr h="234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패널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Ultra HD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Full</a:t>
                      </a:r>
                      <a:r>
                        <a:rPr lang="en-US" altLang="ko-KR" sz="1900" baseline="0" dirty="0" smtClean="0"/>
                        <a:t> HD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321892740"/>
                  </a:ext>
                </a:extLst>
              </a:tr>
              <a:tr h="9390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특징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err="1" smtClean="0"/>
                        <a:t>웹캠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마이크</a:t>
                      </a:r>
                      <a:r>
                        <a:rPr lang="en-US" altLang="ko-KR" sz="1900" dirty="0" smtClean="0"/>
                        <a:t>,</a:t>
                      </a:r>
                      <a:r>
                        <a:rPr lang="en-US" altLang="ko-KR" sz="1900" baseline="0" dirty="0" smtClean="0"/>
                        <a:t> DVD</a:t>
                      </a:r>
                      <a:r>
                        <a:rPr lang="ko-KR" altLang="en-US" sz="1900" dirty="0" smtClean="0"/>
                        <a:t> 내장</a:t>
                      </a:r>
                      <a:r>
                        <a:rPr lang="en-US" altLang="ko-KR" sz="1900" dirty="0" smtClean="0"/>
                        <a:t>, USB3.1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r>
                        <a:rPr lang="en-US" altLang="ko-KR" sz="1900" dirty="0" smtClean="0"/>
                        <a:t>, </a:t>
                      </a:r>
                      <a:r>
                        <a:rPr lang="ko-KR" altLang="en-US" sz="1900" dirty="0" smtClean="0"/>
                        <a:t>지문인식</a:t>
                      </a:r>
                      <a:r>
                        <a:rPr lang="en-US" altLang="ko-KR" sz="1900" dirty="0" smtClean="0"/>
                        <a:t>, HP</a:t>
                      </a:r>
                      <a:r>
                        <a:rPr lang="en-US" altLang="ko-KR" sz="1900" baseline="0" dirty="0" smtClean="0"/>
                        <a:t> Dust Filter, 8265 AC </a:t>
                      </a:r>
                      <a:r>
                        <a:rPr lang="ko-KR" altLang="en-US" sz="1900" baseline="0" dirty="0" err="1" smtClean="0"/>
                        <a:t>무선랜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얼굴 인식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675254803"/>
                  </a:ext>
                </a:extLst>
              </a:tr>
              <a:tr h="4106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/>
                        <a:t>가격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1,197,000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1,410,000/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1,555,200</a:t>
                      </a:r>
                      <a:endParaRPr lang="ko-KR" altLang="en-US" sz="1900" dirty="0" smtClean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/>
                        <a:t>1,479,000/</a:t>
                      </a:r>
                    </a:p>
                    <a:p>
                      <a:pPr latinLnBrk="1"/>
                      <a:r>
                        <a:rPr lang="en-US" altLang="ko-KR" sz="1900" dirty="0" smtClean="0"/>
                        <a:t>1,624,800</a:t>
                      </a:r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1,427,000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1,144,000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2,399,000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1,367,000</a:t>
                      </a:r>
                      <a:endParaRPr lang="ko-KR" altLang="en-US" sz="1900" dirty="0"/>
                    </a:p>
                  </a:txBody>
                  <a:tcPr marL="96012" marR="96012" marT="48006" marB="48006"/>
                </a:tc>
                <a:extLst>
                  <a:ext uri="{0D108BD9-81ED-4DB2-BD59-A6C34878D82A}">
                    <a16:rowId xmlns:a16="http://schemas.microsoft.com/office/drawing/2014/main" xmlns="" val="195619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89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46450" y="152585"/>
            <a:ext cx="11041380" cy="707387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23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 smtClean="0">
                <a:latin typeface="+mj-ea"/>
              </a:rPr>
              <a:t>PC / AP-23-AO-I10W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5137466" cy="40930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15" y="1328058"/>
            <a:ext cx="6970530" cy="75982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65" y="5345525"/>
            <a:ext cx="3975420" cy="35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3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4" y="478971"/>
            <a:ext cx="10367477" cy="86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4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80812" y="377289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328286"/>
            <a:ext cx="12076761" cy="7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5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1071" y="189201"/>
            <a:ext cx="12014499" cy="576758"/>
          </a:xfrm>
        </p:spPr>
        <p:txBody>
          <a:bodyPr>
            <a:normAutofit fontScale="90000"/>
          </a:bodyPr>
          <a:lstStyle/>
          <a:p>
            <a:pPr fontAlgn="t"/>
            <a:r>
              <a:rPr lang="ko-KR" altLang="en-US" sz="2940" dirty="0">
                <a:latin typeface="+mj-ea"/>
              </a:rPr>
              <a:t>안드로이드 </a:t>
            </a:r>
            <a:r>
              <a:rPr lang="en-US" altLang="ko-KR" sz="2940" dirty="0">
                <a:latin typeface="+mj-ea"/>
              </a:rPr>
              <a:t>RK3288</a:t>
            </a:r>
            <a:r>
              <a:rPr lang="ko-KR" altLang="en-US" sz="2940" dirty="0" err="1">
                <a:latin typeface="+mj-ea"/>
              </a:rPr>
              <a:t>쿼드코어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)/ AP-43-AQ-I22B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09" y="1211282"/>
            <a:ext cx="3773456" cy="8241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66" y="1451758"/>
            <a:ext cx="8241043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4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4" y="106878"/>
            <a:ext cx="11186557" cy="93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90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 smtClean="0">
                <a:latin typeface="+mj-ea"/>
              </a:rPr>
              <a:t>고급형 </a:t>
            </a:r>
            <a:r>
              <a:rPr lang="en-US" altLang="ko-KR" sz="2940" dirty="0" smtClean="0">
                <a:latin typeface="+mj-ea"/>
              </a:rPr>
              <a:t>I5 23</a:t>
            </a:r>
            <a:r>
              <a:rPr lang="ko-KR" altLang="en-US" sz="2940" dirty="0" smtClean="0">
                <a:latin typeface="+mj-ea"/>
              </a:rPr>
              <a:t>형 </a:t>
            </a:r>
            <a:r>
              <a:rPr lang="ko-KR" altLang="en-US" sz="2940" dirty="0" err="1" smtClean="0">
                <a:latin typeface="+mj-ea"/>
              </a:rPr>
              <a:t>올인원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PC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3" y="914401"/>
            <a:ext cx="6652877" cy="6324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23" y="7459028"/>
            <a:ext cx="12010699" cy="182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228" y="895351"/>
            <a:ext cx="4998594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8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43" y="500743"/>
            <a:ext cx="10867344" cy="888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39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32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</a:t>
            </a:r>
            <a:r>
              <a:rPr lang="en-US" altLang="ko-KR" sz="2940" dirty="0" smtClean="0">
                <a:latin typeface="+mj-ea"/>
              </a:rPr>
              <a:t>/ AP-32-I5-I22B-KO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2" y="7162119"/>
            <a:ext cx="10829925" cy="2200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1" y="985157"/>
            <a:ext cx="10829925" cy="58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2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91886"/>
            <a:ext cx="11506200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79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43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AP-43-I5-I22B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05" y="1866404"/>
            <a:ext cx="7251779" cy="61969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9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368135"/>
            <a:ext cx="12096750" cy="893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6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49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AP-49-I5-I22B-KO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592" y="1365663"/>
            <a:ext cx="4724523" cy="7576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03" y="1261753"/>
            <a:ext cx="7215931" cy="767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6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03761"/>
            <a:ext cx="12039600" cy="87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8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6" y="915546"/>
            <a:ext cx="11884693" cy="8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9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ko-KR" altLang="en-US" sz="2940" dirty="0">
                <a:latin typeface="+mj-ea"/>
              </a:rPr>
              <a:t>고급형 </a:t>
            </a:r>
            <a:r>
              <a:rPr lang="en-US" altLang="ko-KR" sz="2940" dirty="0">
                <a:latin typeface="+mj-ea"/>
              </a:rPr>
              <a:t>I5 55</a:t>
            </a:r>
            <a:r>
              <a:rPr lang="ko-KR" altLang="en-US" sz="2940" dirty="0">
                <a:latin typeface="+mj-ea"/>
              </a:rPr>
              <a:t>형 </a:t>
            </a:r>
            <a:r>
              <a:rPr lang="ko-KR" altLang="en-US" sz="2940" dirty="0" err="1">
                <a:latin typeface="+mj-ea"/>
              </a:rPr>
              <a:t>올인원터치</a:t>
            </a:r>
            <a:r>
              <a:rPr lang="en-US" altLang="ko-KR" sz="2940" dirty="0">
                <a:latin typeface="+mj-ea"/>
              </a:rPr>
              <a:t>PC(</a:t>
            </a:r>
            <a:r>
              <a:rPr lang="ko-KR" altLang="en-US" sz="2940" dirty="0" err="1">
                <a:latin typeface="+mj-ea"/>
              </a:rPr>
              <a:t>적외선식</a:t>
            </a:r>
            <a:r>
              <a:rPr lang="en-US" altLang="ko-KR" sz="2940" dirty="0">
                <a:latin typeface="+mj-ea"/>
              </a:rPr>
              <a:t>) / AP-55-I5-I22B-KO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356" y="1365663"/>
            <a:ext cx="4225759" cy="7576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1590"/>
            <a:ext cx="8443356" cy="72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5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4" y="130629"/>
            <a:ext cx="11858625" cy="93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4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782" y="1735128"/>
            <a:ext cx="8271511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 smtClean="0">
                <a:latin typeface="+mj-ea"/>
              </a:rPr>
              <a:t>24-A251KR </a:t>
            </a:r>
            <a:r>
              <a:rPr lang="en-US" altLang="ko-KR" sz="2940" dirty="0">
                <a:latin typeface="+mj-ea"/>
              </a:rPr>
              <a:t>(SSD 128GB + 2TB)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444" y="1260909"/>
            <a:ext cx="10038198" cy="79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3" y="596766"/>
            <a:ext cx="9971772" cy="877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97" y="2127184"/>
            <a:ext cx="7020426" cy="55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3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94185" y="98157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ko-KR" altLang="en-US" sz="2940" dirty="0" err="1">
                <a:latin typeface="+mj-ea"/>
              </a:rPr>
              <a:t>파빌리온</a:t>
            </a:r>
            <a:r>
              <a:rPr lang="ko-KR" altLang="en-US" sz="2940" dirty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27-A252KR (SSD 128GB + 2TB)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852" y="989748"/>
            <a:ext cx="8356533" cy="83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2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14" y="510140"/>
            <a:ext cx="9200949" cy="80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73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187" y="1325779"/>
            <a:ext cx="8846370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2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HP </a:t>
            </a:r>
            <a:r>
              <a:rPr lang="en-US" altLang="ko-KR" sz="2940" dirty="0" smtClean="0">
                <a:latin typeface="+mj-ea"/>
              </a:rPr>
              <a:t>– [</a:t>
            </a:r>
            <a:r>
              <a:rPr lang="ko-KR" altLang="en-US" sz="2940" dirty="0" err="1" smtClean="0">
                <a:latin typeface="+mj-ea"/>
              </a:rPr>
              <a:t>파빌리온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en-US" altLang="ko-KR" sz="2940" dirty="0">
                <a:latin typeface="+mj-ea"/>
              </a:rPr>
              <a:t>27-r073k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055" y="1576036"/>
            <a:ext cx="9515175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4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3671402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723850"/>
            <a:ext cx="10084016" cy="82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80812" y="377289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328286"/>
            <a:ext cx="12076761" cy="7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8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6" y="915546"/>
            <a:ext cx="11884693" cy="8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3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3478144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90888"/>
            <a:ext cx="8372475" cy="85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3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 smtClean="0">
                <a:latin typeface="+mj-ea"/>
              </a:rPr>
              <a:t>AiO</a:t>
            </a:r>
            <a:r>
              <a:rPr lang="en-US" altLang="ko-KR" sz="2940" dirty="0" smtClean="0">
                <a:latin typeface="+mj-ea"/>
              </a:rPr>
              <a:t>] Z240ICGT-GF195X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3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" y="808522"/>
            <a:ext cx="10924674" cy="8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4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>
                <a:latin typeface="+mj-ea"/>
              </a:rPr>
              <a:t>AiO</a:t>
            </a:r>
            <a:r>
              <a:rPr lang="en-US" altLang="ko-KR" sz="294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5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361330"/>
            <a:ext cx="10024360" cy="85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4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[</a:t>
            </a:r>
            <a:r>
              <a:rPr lang="ko-KR" altLang="en-US" sz="2940" dirty="0" smtClean="0">
                <a:latin typeface="+mj-ea"/>
              </a:rPr>
              <a:t>삼성전자</a:t>
            </a:r>
            <a:r>
              <a:rPr lang="en-US" altLang="ko-KR" sz="2940" dirty="0" smtClean="0">
                <a:latin typeface="+mj-ea"/>
              </a:rPr>
              <a:t>]</a:t>
            </a:r>
            <a:r>
              <a:rPr lang="ko-KR" altLang="en-US" sz="2940" dirty="0" smtClean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82" y="1126107"/>
            <a:ext cx="7924800" cy="7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17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90888"/>
            <a:ext cx="8372475" cy="85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5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</a:t>
            </a:r>
            <a:r>
              <a:rPr lang="ko-KR" altLang="en-US" sz="2940" dirty="0">
                <a:latin typeface="+mj-ea"/>
              </a:rPr>
              <a:t>삼성전자</a:t>
            </a:r>
            <a:r>
              <a:rPr lang="en-US" altLang="ko-KR" sz="2940" dirty="0">
                <a:latin typeface="+mj-ea"/>
              </a:rPr>
              <a:t>]</a:t>
            </a:r>
            <a:r>
              <a:rPr lang="ko-KR" altLang="en-US" sz="2940" dirty="0">
                <a:latin typeface="+mj-ea"/>
              </a:rPr>
              <a:t> </a:t>
            </a:r>
            <a:r>
              <a:rPr lang="ko-KR" altLang="en-US" sz="2940" dirty="0" err="1">
                <a:latin typeface="+mj-ea"/>
              </a:rPr>
              <a:t>올인원</a:t>
            </a:r>
            <a:r>
              <a:rPr lang="en-US" altLang="ko-KR" sz="2940" dirty="0">
                <a:latin typeface="+mj-ea"/>
              </a:rPr>
              <a:t>7 DM710A4M-L58S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3" y="993407"/>
            <a:ext cx="80581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453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3" y="442110"/>
            <a:ext cx="5282415" cy="856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5" y="862713"/>
            <a:ext cx="5711189" cy="8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적외선식</a:t>
            </a:r>
            <a:r>
              <a:rPr lang="ko-KR" altLang="en-US" dirty="0" smtClean="0"/>
              <a:t> 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8" y="3791307"/>
            <a:ext cx="9311164" cy="3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670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7963" y="2855328"/>
            <a:ext cx="11041380" cy="6091873"/>
          </a:xfrm>
        </p:spPr>
        <p:txBody>
          <a:bodyPr>
            <a:normAutofit fontScale="70000" lnSpcReduction="20000"/>
          </a:bodyPr>
          <a:lstStyle/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endParaRPr lang="it-IT" altLang="ko-KR" sz="4000" dirty="0" smtClean="0">
              <a:latin typeface="+mn-ea"/>
            </a:endParaRPr>
          </a:p>
          <a:p>
            <a:endParaRPr lang="it-IT" altLang="ko-KR" sz="4000" dirty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it-IT" altLang="ko-KR" sz="4000" dirty="0" smtClean="0">
              <a:latin typeface="+mn-ea"/>
            </a:endParaRPr>
          </a:p>
          <a:p>
            <a:pPr marL="0" indent="0">
              <a:buNone/>
            </a:pPr>
            <a:endParaRPr lang="it-IT" altLang="ko-KR" sz="4000" dirty="0" smtClean="0">
              <a:latin typeface="+mn-ea"/>
              <a:hlinkClick r:id="rId2"/>
            </a:endParaRP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출처 </a:t>
            </a:r>
            <a:r>
              <a:rPr lang="en-US" altLang="ko-KR" sz="2600" dirty="0" smtClean="0">
                <a:latin typeface="+mn-ea"/>
              </a:rPr>
              <a:t>: </a:t>
            </a:r>
            <a:r>
              <a:rPr lang="it-IT" altLang="ko-KR" sz="2600" dirty="0" smtClean="0">
                <a:latin typeface="+mn-ea"/>
                <a:hlinkClick r:id="rId3"/>
              </a:rPr>
              <a:t>https://www.cpubenchmark.net/high_end_cpus.html</a:t>
            </a:r>
            <a:endParaRPr lang="it-IT" altLang="ko-KR" sz="2600" dirty="0" smtClean="0">
              <a:latin typeface="+mn-ea"/>
            </a:endParaRPr>
          </a:p>
          <a:p>
            <a:pPr marL="0" indent="0">
              <a:buNone/>
            </a:pPr>
            <a:r>
              <a:rPr lang="it-IT" altLang="ko-KR" sz="4000" dirty="0" smtClean="0">
                <a:latin typeface="+mn-ea"/>
              </a:rPr>
              <a:t/>
            </a:r>
            <a:br>
              <a:rPr lang="it-IT" altLang="ko-KR" sz="4000" dirty="0" smtClean="0">
                <a:latin typeface="+mn-ea"/>
              </a:rPr>
            </a:b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48588" y="2455430"/>
          <a:ext cx="9491579" cy="46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530">
                  <a:extLst>
                    <a:ext uri="{9D8B030D-6E8A-4147-A177-3AD203B41FA5}">
                      <a16:colId xmlns:a16="http://schemas.microsoft.com/office/drawing/2014/main" xmlns="" val="2642021349"/>
                    </a:ext>
                  </a:extLst>
                </a:gridCol>
                <a:gridCol w="2468049">
                  <a:extLst>
                    <a:ext uri="{9D8B030D-6E8A-4147-A177-3AD203B41FA5}">
                      <a16:colId xmlns:a16="http://schemas.microsoft.com/office/drawing/2014/main" xmlns="" val="1154907986"/>
                    </a:ext>
                  </a:extLst>
                </a:gridCol>
              </a:tblGrid>
              <a:tr h="54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3428941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i5-4200U @ 1.60GHz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3,273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90164453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i5-6400T @ 2.20GHz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5,576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57054405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i5-7400T @ 2.40GHz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6,539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32607926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i7-7700T @ 2.90GHz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9,392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9728128"/>
                  </a:ext>
                </a:extLst>
              </a:tr>
              <a:tr h="594412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2800" dirty="0" smtClean="0">
                          <a:latin typeface="+mn-ea"/>
                        </a:rPr>
                        <a:t>Intel Core i7-7700 @ 3.60GHz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10,813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23573714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7217268"/>
                  </a:ext>
                </a:extLst>
              </a:tr>
              <a:tr h="5454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419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9253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Contract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개발 및 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사용하는데에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필요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5284" y="2484436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개발자용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full node wallet(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동기화 필요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5" y="3262342"/>
            <a:ext cx="9384031" cy="523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5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4" y="2050950"/>
            <a:ext cx="10024109" cy="598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2050949"/>
            <a:ext cx="10276840" cy="57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6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MIST WALLET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6" y="2050950"/>
            <a:ext cx="9622812" cy="50180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4531" y="7504521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contract, Token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개발 및 배포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73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9" y="1706877"/>
            <a:ext cx="4918631" cy="5744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14081" y="7572861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264" y="897890"/>
            <a:ext cx="4934621" cy="64589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19740" y="7540442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</a:p>
        </p:txBody>
      </p:sp>
    </p:spTree>
    <p:extLst>
      <p:ext uri="{BB962C8B-B14F-4D97-AF65-F5344CB8AC3E}">
        <p14:creationId xmlns:p14="http://schemas.microsoft.com/office/powerpoint/2010/main" val="192263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14081" y="7572861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이더리움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백서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19740" y="7540442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 </a:t>
            </a:r>
            <a:r>
              <a:rPr lang="ko-KR" altLang="en-US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90604" y="1763456"/>
            <a:ext cx="5814060" cy="629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r>
              <a:rPr lang="ko-KR" altLang="en-US" sz="336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</a:t>
            </a:r>
          </a:p>
          <a:p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79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 smtClean="0">
                <a:latin typeface="+mj-ea"/>
              </a:rPr>
              <a:t>AiO</a:t>
            </a:r>
            <a:r>
              <a:rPr lang="en-US" altLang="ko-KR" sz="2940" dirty="0" smtClean="0">
                <a:latin typeface="+mj-ea"/>
              </a:rPr>
              <a:t>] Z240ICGT-GF195X</a:t>
            </a:r>
            <a:endParaRPr lang="en-US" altLang="ko-KR" sz="294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1"/>
            <a:ext cx="3835748" cy="2479040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016" tIns="64008" rIns="128016" bIns="640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964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964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8965852" y="7122161"/>
            <a:ext cx="3835748" cy="2479040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8016" tIns="64008" rIns="128016" bIns="640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964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964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88629" y="1417482"/>
            <a:ext cx="87126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</a:t>
            </a:r>
            <a:endParaRPr lang="ko-KR" altLang="en-US" sz="5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86428" y="239334"/>
            <a:ext cx="12037060" cy="903224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5" y="2433894"/>
            <a:ext cx="11433846" cy="62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5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탈 중앙화 자율조직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05284" y="275559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합의된 논리에 의해 자동적 프로세스 실행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05281" y="3864596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사람들의 참여를 전제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Contractor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고용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위의 문제 해결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05280" y="4881239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자체적인 자산인 펀드를 가짐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(Dao Token)</a:t>
            </a:r>
          </a:p>
        </p:txBody>
      </p:sp>
    </p:spTree>
    <p:extLst>
      <p:ext uri="{BB962C8B-B14F-4D97-AF65-F5344CB8AC3E}">
        <p14:creationId xmlns:p14="http://schemas.microsoft.com/office/powerpoint/2010/main" val="3078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조직의 의사결정 자동화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05284" y="275559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투자한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ether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양에 따라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DAO TOKEN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배분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투표권 및 지분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05281" y="3864596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배분된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TOKEN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은 이후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ether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 환수 가능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(DAO ATTACK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발생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05280" y="4881240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모든 일련의 프로세스가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Smart contract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에 의해 실행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6752" y="560329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제안 발의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투표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합의 및 폐기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21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DAO ATTACK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105284" y="170417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지분을 환수하는 과정에서의 코드 오류 이용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무한루프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76" y="2398499"/>
            <a:ext cx="11433846" cy="62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1004574" y="2050950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Bitcoind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프로그램 기동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5" y="2877916"/>
            <a:ext cx="9827895" cy="7334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35152" y="4350037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101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개의 블록 생성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362" y="5173719"/>
            <a:ext cx="8575113" cy="359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7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1604833" y="1986003"/>
            <a:ext cx="11104849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getbalance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현재 채굴자의 잔고 확인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342" y="3205892"/>
            <a:ext cx="9310077" cy="10431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833" y="6384471"/>
            <a:ext cx="9653094" cy="17372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04833" y="534548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채굴자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에게서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송금을 받을 계좌를 생성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라벨링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331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878956" y="2045433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sendtoaddress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[</a:t>
            </a:r>
            <a:r>
              <a:rPr lang="ko-KR" altLang="en-US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송금받을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계좌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 [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송금 액수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54" y="3139063"/>
            <a:ext cx="11013835" cy="12924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94" y="6422216"/>
            <a:ext cx="7747635" cy="1066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31173" y="5300215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listunspent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현재 확증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검증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된 트랜잭션들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03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4574" y="201573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Bitcoin-cli –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regtest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308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listunspent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0 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검증되지 않은 트랜잭션 리스트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854" y="2855963"/>
            <a:ext cx="6977053" cy="623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8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4574" y="201573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채굴자의 잔고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수수료만 빠져나갔음을 확인가능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50" y="2875515"/>
            <a:ext cx="9990628" cy="19602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062" y="6224259"/>
            <a:ext cx="9990630" cy="25695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14672" y="5429332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채굴자가 블록을 한 개 더 생성 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85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675641" y="720087"/>
            <a:ext cx="657863" cy="657863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4"/>
          </a:p>
        </p:txBody>
      </p:sp>
      <p:sp>
        <p:nvSpPr>
          <p:cNvPr id="3" name="TextBox 2"/>
          <p:cNvSpPr txBox="1"/>
          <p:nvPr/>
        </p:nvSpPr>
        <p:spPr>
          <a:xfrm>
            <a:off x="1493526" y="897890"/>
            <a:ext cx="58140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6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Bitcoin Core – test</a:t>
            </a:r>
            <a:endParaRPr lang="ko-KR" altLang="en-US" sz="336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3381" y="391161"/>
            <a:ext cx="12115999" cy="8880414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3528648" y="4542068"/>
            <a:ext cx="3038449" cy="5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34504" y="4542068"/>
            <a:ext cx="271228" cy="548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4" dirty="0"/>
              <a:t>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4574" y="2015734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송금을 받은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NEW_ADDRESS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의 잔고에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10BTC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확인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908" y="2959476"/>
            <a:ext cx="8796082" cy="16441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14672" y="5655790"/>
            <a:ext cx="1110484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0060" indent="-4800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송금을 한 채굴자의 잔고에 </a:t>
            </a:r>
            <a:r>
              <a:rPr lang="en-US" altLang="ko-KR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10BTC</a:t>
            </a:r>
            <a:r>
              <a:rPr lang="ko-KR" altLang="en-US" sz="308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 이체됐음을 확인 가능</a:t>
            </a:r>
            <a:endParaRPr lang="en-US" altLang="ko-KR" sz="308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908" y="6614493"/>
            <a:ext cx="8796082" cy="171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" y="808522"/>
            <a:ext cx="10924674" cy="8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0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723850"/>
            <a:ext cx="10084016" cy="82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2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80812" y="377289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328286"/>
            <a:ext cx="12076761" cy="7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5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6" y="915546"/>
            <a:ext cx="11884693" cy="8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6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" y="1822032"/>
            <a:ext cx="13354050" cy="7400925"/>
          </a:xfrm>
          <a:prstGeom prst="rect">
            <a:avLst/>
          </a:prstGeom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577339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>
                <a:latin typeface="+mj-ea"/>
              </a:rPr>
              <a:t>[HP] INNO HP EliteOne 800 G3 AIO Touch (8G3A77W10)</a:t>
            </a:r>
          </a:p>
        </p:txBody>
      </p:sp>
    </p:spTree>
    <p:extLst>
      <p:ext uri="{BB962C8B-B14F-4D97-AF65-F5344CB8AC3E}">
        <p14:creationId xmlns:p14="http://schemas.microsoft.com/office/powerpoint/2010/main" val="2458333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58842" y="338788"/>
            <a:ext cx="11041380" cy="576758"/>
          </a:xfrm>
        </p:spPr>
        <p:txBody>
          <a:bodyPr>
            <a:normAutofit/>
          </a:bodyPr>
          <a:lstStyle/>
          <a:p>
            <a:pPr fontAlgn="t"/>
            <a:r>
              <a:rPr lang="en-US" altLang="ko-KR" sz="2940" dirty="0" smtClean="0">
                <a:latin typeface="+mj-ea"/>
              </a:rPr>
              <a:t>ASUS - [Zen </a:t>
            </a:r>
            <a:r>
              <a:rPr lang="en-US" altLang="ko-KR" sz="2940" dirty="0" err="1">
                <a:latin typeface="+mj-ea"/>
              </a:rPr>
              <a:t>AiO</a:t>
            </a:r>
            <a:r>
              <a:rPr lang="en-US" altLang="ko-KR" sz="2940" dirty="0">
                <a:latin typeface="+mj-ea"/>
              </a:rPr>
              <a:t> Pro] Z240IEGK-GA035T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5" y="1362977"/>
            <a:ext cx="9046535" cy="4806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90" y="5904297"/>
            <a:ext cx="8763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6" y="361330"/>
            <a:ext cx="10024360" cy="85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6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</TotalTime>
  <Words>1618</Words>
  <Application>Microsoft Office PowerPoint</Application>
  <PresentationFormat>A3 용지(297x420mm)</PresentationFormat>
  <Paragraphs>431</Paragraphs>
  <Slides>73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0" baseType="lpstr">
      <vt:lpstr>맑은 고딕</vt:lpstr>
      <vt:lpstr>배달의민족 도현</vt:lpstr>
      <vt:lpstr>-윤고딕320</vt:lpstr>
      <vt:lpstr>Arial</vt:lpstr>
      <vt:lpstr>Calibri</vt:lpstr>
      <vt:lpstr>Calibri Light</vt:lpstr>
      <vt:lpstr>Office 테마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올인원 PC 조사</vt:lpstr>
      <vt:lpstr>PowerPoint 프레젠테이션</vt:lpstr>
      <vt:lpstr>PowerPoint 프레젠테이션</vt:lpstr>
      <vt:lpstr>안드로이드 23형 올인원터치PC / AP-23-AO-I10W</vt:lpstr>
      <vt:lpstr>PowerPoint 프레젠테이션</vt:lpstr>
      <vt:lpstr>안드로이드 RK3288쿼드코어 43형 올인원터치PC(적외선식)/ AP-43-AQ-I22B</vt:lpstr>
      <vt:lpstr>PowerPoint 프레젠테이션</vt:lpstr>
      <vt:lpstr>고급형 I5 23형 올인원 PC</vt:lpstr>
      <vt:lpstr>PowerPoint 프레젠테이션</vt:lpstr>
      <vt:lpstr>고급형 I5 32형 올인원터치PC(적외선식) / AP-32-I5-I22B-KO</vt:lpstr>
      <vt:lpstr>PowerPoint 프레젠테이션</vt:lpstr>
      <vt:lpstr>고급형 I5 43형 올인원터치PC(적외선식) / AP-43-I5-I22B</vt:lpstr>
      <vt:lpstr>PowerPoint 프레젠테이션</vt:lpstr>
      <vt:lpstr>고급형 I5 49형 올인원터치PC(적외선식) / AP-49-I5-I22B-KO</vt:lpstr>
      <vt:lpstr>PowerPoint 프레젠테이션</vt:lpstr>
      <vt:lpstr>고급형 I5 55형 올인원터치PC(적외선식) / AP-55-I5-I22B-KO</vt:lpstr>
      <vt:lpstr>PowerPoint 프레젠테이션</vt:lpstr>
      <vt:lpstr>HP 파빌리온 24-A251KR (SSD 128GB + 2TB)</vt:lpstr>
      <vt:lpstr>HP 파빌리온 24-A251KR (SSD 128GB + 2TB)</vt:lpstr>
      <vt:lpstr>PowerPoint 프레젠테이션</vt:lpstr>
      <vt:lpstr>HP 파빌리온 27-A252KR (SSD 128GB + 2TB)</vt:lpstr>
      <vt:lpstr>HP 파빌리온 27-A252KR (SSD 128GB + 2TB)</vt:lpstr>
      <vt:lpstr>PowerPoint 프레젠테이션</vt:lpstr>
      <vt:lpstr>HP – [파빌리온] 27-r073k</vt:lpstr>
      <vt:lpstr>HP – [파빌리온] 27-r073k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  <vt:lpstr>PowerPoint 프레젠테이션</vt:lpstr>
      <vt:lpstr>ASUS - [Zen AiO] Z240ICGT-GF195X</vt:lpstr>
      <vt:lpstr>PowerPoint 프레젠테이션</vt:lpstr>
      <vt:lpstr>ASUS - [Zen AiO Pro] Z240IEGK-GA035T</vt:lpstr>
      <vt:lpstr>PowerPoint 프레젠테이션</vt:lpstr>
      <vt:lpstr>[삼성전자] 올인원7 DM710A4M-L58S</vt:lpstr>
      <vt:lpstr>[삼성전자] 올인원7 DM710A4M-L58S</vt:lpstr>
      <vt:lpstr>PowerPoint 프레젠테이션</vt:lpstr>
      <vt:lpstr>적외선식 터치</vt:lpstr>
      <vt:lpstr>CPU 성능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[HP] INNO HP EliteOne 800 G3 AIO Touch (8G3A77W10)</vt:lpstr>
      <vt:lpstr>[HP] INNO HP EliteOne 800 G3 AIO Touch (8G3A77W10)</vt:lpstr>
      <vt:lpstr>[HP] INNO HP EliteOne 800 G3 AIO Touch (8G3A77W10)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wanho Im</dc:creator>
  <cp:lastModifiedBy>Windows User</cp:lastModifiedBy>
  <cp:revision>40</cp:revision>
  <dcterms:created xsi:type="dcterms:W3CDTF">2017-09-18T04:26:20Z</dcterms:created>
  <dcterms:modified xsi:type="dcterms:W3CDTF">2017-11-22T09:01:04Z</dcterms:modified>
</cp:coreProperties>
</file>